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4" r:id="rId2"/>
    <p:sldId id="325" r:id="rId3"/>
    <p:sldId id="315" r:id="rId4"/>
    <p:sldId id="317" r:id="rId5"/>
    <p:sldId id="326" r:id="rId6"/>
    <p:sldId id="319" r:id="rId7"/>
    <p:sldId id="320" r:id="rId8"/>
    <p:sldId id="322" r:id="rId9"/>
    <p:sldId id="327" r:id="rId10"/>
    <p:sldId id="328" r:id="rId11"/>
    <p:sldId id="329" r:id="rId12"/>
    <p:sldId id="334" r:id="rId13"/>
    <p:sldId id="330" r:id="rId14"/>
    <p:sldId id="335" r:id="rId15"/>
    <p:sldId id="331" r:id="rId16"/>
    <p:sldId id="336" r:id="rId17"/>
    <p:sldId id="332" r:id="rId18"/>
    <p:sldId id="337" r:id="rId19"/>
    <p:sldId id="333" r:id="rId2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66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32FEE6-5899-4B94-9974-0FAEBDB17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1B2B076-1DCA-42CD-831D-7270B84964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4F4ACD0-4C3F-409E-BBB5-FC5CD906C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D594-E18C-4354-9E3E-28F82F3DAFB2}" type="datetimeFigureOut">
              <a:rPr lang="cs-CZ" smtClean="0"/>
              <a:t>17.03.2021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DF8E8FA-0F7B-40BB-9300-505D9835F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7F30158-E45B-4C9B-BF42-2DCB016AE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6B58F-02D4-45C7-A327-9495D601B2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073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9EA2C4-685B-4AF1-9D3A-DBDAD76E4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2373594-1D78-44B0-AE17-6D032387E6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8851F6D-C712-43A6-8BC1-B79211D80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D594-E18C-4354-9E3E-28F82F3DAFB2}" type="datetimeFigureOut">
              <a:rPr lang="cs-CZ" smtClean="0"/>
              <a:t>17.03.2021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976F796-B95B-4398-82DF-1115094E8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4159891-3F4E-4D22-B64B-441A69CE4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6B58F-02D4-45C7-A327-9495D601B2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3499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6C9E5A5-B4AD-4B31-BEE1-EA02A57CFB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36CA217-A839-462D-9FEF-36F17FDDCA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492DC6E-50BB-4050-8776-3EF1D92EC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D594-E18C-4354-9E3E-28F82F3DAFB2}" type="datetimeFigureOut">
              <a:rPr lang="cs-CZ" smtClean="0"/>
              <a:t>17.03.2021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FB9CE79-4671-45B5-BBB5-FDD8A20F0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2F6661C-E857-4C44-B7B0-AE01BA433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6B58F-02D4-45C7-A327-9495D601B2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3213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41E0F9-B499-4363-97DB-C3A44BB9E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A669F78-C9CB-4D97-8DB8-F9D8DC53A6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9C805A1-F55F-4FC0-B1B8-D8543E86C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D594-E18C-4354-9E3E-28F82F3DAFB2}" type="datetimeFigureOut">
              <a:rPr lang="cs-CZ" smtClean="0"/>
              <a:t>17.03.2021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9088B72-E06E-41BA-9DF5-896D8E555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4DE8938-1F4D-46CD-962D-EC58216D9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6B58F-02D4-45C7-A327-9495D601B2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4205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FB5392-82BF-474A-A106-6B4727639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C0CFC93-EC0F-4DDC-B175-2F5495162A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CADD689-1E16-414D-9D89-A17669F34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D594-E18C-4354-9E3E-28F82F3DAFB2}" type="datetimeFigureOut">
              <a:rPr lang="cs-CZ" smtClean="0"/>
              <a:t>17.03.2021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5BE81D3-A870-444A-A860-69F2C2ED5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4C58DFC-CE6F-4AD6-AD66-F19E98FD4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6B58F-02D4-45C7-A327-9495D601B2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6049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BC77D0-5188-4076-8C62-F521C90D7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156BA16-6406-44C0-825C-2AF0772F07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55732E8A-6F4E-42E1-AB96-AE20A1D25F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CCD9E91-404B-4BC0-8F95-EF3F393A3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D594-E18C-4354-9E3E-28F82F3DAFB2}" type="datetimeFigureOut">
              <a:rPr lang="cs-CZ" smtClean="0"/>
              <a:t>17.03.2021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AB63AA4-4F38-4DCD-9759-294D6C467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EAE1C08-1A67-4AD1-8BA4-DCDA717B5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6B58F-02D4-45C7-A327-9495D601B2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4947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296A6C-7A0A-4BED-AE9E-384B4FB00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F4340E6-30CC-4FA1-A13A-CE48BEF0FD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487ACEB8-000E-4D8B-907D-C25201A19B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69987E3A-D0FA-4919-A0D4-A069C13AF3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512BE176-A7ED-4864-8573-77E3827CAD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486AB02-6540-46D8-8FA5-B99B7773F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D594-E18C-4354-9E3E-28F82F3DAFB2}" type="datetimeFigureOut">
              <a:rPr lang="cs-CZ" smtClean="0"/>
              <a:t>17.03.2021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8180AA2-F687-4810-BAFB-2542151B9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B17477C-07B0-45A7-A82F-A399CAD4D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6B58F-02D4-45C7-A327-9495D601B2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715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6A736D-84C8-43BD-B4D3-96DF30442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5AAA309-A64E-472B-8928-494746381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D594-E18C-4354-9E3E-28F82F3DAFB2}" type="datetimeFigureOut">
              <a:rPr lang="cs-CZ" smtClean="0"/>
              <a:t>17.03.2021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12EEDC6-8401-42A8-BDF2-49F2EF315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81EA09A-7C12-4158-BE8E-B83DFD553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6B58F-02D4-45C7-A327-9495D601B2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362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E7D18E4-F401-4497-9493-9A5839D29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D594-E18C-4354-9E3E-28F82F3DAFB2}" type="datetimeFigureOut">
              <a:rPr lang="cs-CZ" smtClean="0"/>
              <a:t>17.03.2021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890F9F5-38C3-4047-85A0-23793D016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8945CC5-C717-414C-B923-31027F13C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6B58F-02D4-45C7-A327-9495D601B2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5153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4400E3-3F94-4025-877E-CE9857669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AD46152-0906-47AA-B0E1-C0CBBCF1E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4F0E9F41-EB05-4D09-A728-A760263AE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48B2434-6D1F-4DA9-93A7-6C4875624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D594-E18C-4354-9E3E-28F82F3DAFB2}" type="datetimeFigureOut">
              <a:rPr lang="cs-CZ" smtClean="0"/>
              <a:t>17.03.2021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BE47B11-41BA-4332-B9AB-6B33211D0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032C555-83A3-44A7-873E-7341A970D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6B58F-02D4-45C7-A327-9495D601B2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5467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F181D4-E0E4-45B0-8529-A73154835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79BAD7E-A7B7-4F29-B5F4-A0C9E745B0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8D6B7A5B-B177-4B58-B91D-1EFB99EBB6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BD09631-3EE3-4637-989F-59FE0656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D594-E18C-4354-9E3E-28F82F3DAFB2}" type="datetimeFigureOut">
              <a:rPr lang="cs-CZ" smtClean="0"/>
              <a:t>17.03.2021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D62F65D-099E-43C9-AC00-710D44161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7532366-8715-4524-8731-BA977226C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6B58F-02D4-45C7-A327-9495D601B2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7912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5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E8EA908-4606-4708-B38E-47E58DE0F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47607DC7-1143-4ACB-9783-86E177CDE3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E1E97EE-72E8-4F35-B387-F66C8105FB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0D594-E18C-4354-9E3E-28F82F3DAFB2}" type="datetimeFigureOut">
              <a:rPr lang="cs-CZ" smtClean="0"/>
              <a:t>17.03.2021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C177373-BABE-4025-BBC7-F99B0B509E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FA74719-D783-4D35-B2FE-CA55B1B6FF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6B58F-02D4-45C7-A327-9495D601B2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140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F627D1-F24D-4C4E-9188-63CB7F0D88B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9FF66"/>
          </a:solidFill>
        </p:spPr>
        <p:txBody>
          <a:bodyPr/>
          <a:lstStyle/>
          <a:p>
            <a:pPr algn="ctr"/>
            <a:r>
              <a:rPr lang="cs-CZ" dirty="0"/>
              <a:t>VITAMINY- opakování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6D8B063-6C4F-4DC9-8817-1797658F4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ZNAČÍ SE VELKÝMI PÍSMENY</a:t>
            </a:r>
          </a:p>
          <a:p>
            <a:endParaRPr lang="cs-CZ" dirty="0"/>
          </a:p>
          <a:p>
            <a:r>
              <a:rPr lang="cs-CZ" dirty="0"/>
              <a:t>SLOŽITÉ LÁTKY ROSTLINNÉHO PŮVODU</a:t>
            </a:r>
          </a:p>
          <a:p>
            <a:endParaRPr lang="cs-CZ" dirty="0"/>
          </a:p>
          <a:p>
            <a:r>
              <a:rPr lang="cs-CZ" dirty="0"/>
              <a:t>USNADŇUJÍ CHEMICKÉ PŘEMĚNY V BUŇKÁCH ORGANISMŮ</a:t>
            </a:r>
          </a:p>
          <a:p>
            <a:endParaRPr lang="cs-CZ" dirty="0"/>
          </a:p>
          <a:p>
            <a:r>
              <a:rPr lang="cs-CZ" dirty="0"/>
              <a:t>PŘÍJEM – V POTRAVĚ NEBO  JAKO PROVITAMINY</a:t>
            </a:r>
          </a:p>
          <a:p>
            <a:pPr lvl="2"/>
            <a:r>
              <a:rPr lang="cs-CZ" dirty="0"/>
              <a:t> (V TĚLE SE PŘEMĚNÍ NA VITAMÍNY VLIVEM ENZYMŮ)</a:t>
            </a:r>
          </a:p>
        </p:txBody>
      </p:sp>
    </p:spTree>
    <p:extLst>
      <p:ext uri="{BB962C8B-B14F-4D97-AF65-F5344CB8AC3E}">
        <p14:creationId xmlns:p14="http://schemas.microsoft.com/office/powerpoint/2010/main" val="95166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4BC71E-BB80-45E5-9C05-19089A01C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Vitaminy</a:t>
            </a:r>
            <a:r>
              <a:rPr lang="cs-CZ" dirty="0"/>
              <a:t> </a:t>
            </a:r>
            <a:r>
              <a:rPr lang="cs-CZ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rozpustné</a:t>
            </a:r>
            <a:r>
              <a:rPr lang="cs-CZ" dirty="0"/>
              <a:t> </a:t>
            </a:r>
            <a:r>
              <a:rPr lang="cs-CZ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 tucích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365B294-C383-40C5-891E-97B5FCEB4D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5C8458EF-25E2-4A99-B15E-B75B67ED8BB4}"/>
              </a:ext>
            </a:extLst>
          </p:cNvPr>
          <p:cNvSpPr/>
          <p:nvPr/>
        </p:nvSpPr>
        <p:spPr>
          <a:xfrm>
            <a:off x="933254" y="2714919"/>
            <a:ext cx="1781666" cy="98981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</a:t>
            </a:r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6F748228-4C8F-4639-BBB5-92419C3F637C}"/>
              </a:ext>
            </a:extLst>
          </p:cNvPr>
          <p:cNvSpPr/>
          <p:nvPr/>
        </p:nvSpPr>
        <p:spPr>
          <a:xfrm>
            <a:off x="3333947" y="4637201"/>
            <a:ext cx="1781666" cy="98981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600" dirty="0"/>
              <a:t>E</a:t>
            </a:r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E61AA200-36C9-4551-B947-5399F198AD65}"/>
              </a:ext>
            </a:extLst>
          </p:cNvPr>
          <p:cNvSpPr/>
          <p:nvPr/>
        </p:nvSpPr>
        <p:spPr>
          <a:xfrm>
            <a:off x="6234260" y="2113960"/>
            <a:ext cx="1781666" cy="98981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</a:t>
            </a: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627C9788-1A8E-4792-A065-A4A06A673290}"/>
              </a:ext>
            </a:extLst>
          </p:cNvPr>
          <p:cNvSpPr/>
          <p:nvPr/>
        </p:nvSpPr>
        <p:spPr>
          <a:xfrm>
            <a:off x="9074871" y="3901909"/>
            <a:ext cx="1781666" cy="98981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20379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E5154C-62DA-4194-BEF6-AD3050BD51A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9FF66"/>
          </a:solidFill>
        </p:spPr>
        <p:txBody>
          <a:bodyPr/>
          <a:lstStyle/>
          <a:p>
            <a:pPr algn="ctr"/>
            <a:r>
              <a:rPr lang="cs-CZ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VITAMIN D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DAECFAC-57BE-40B4-97D2-BD7DEA2E0F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Zodpovědný za vstřebávání </a:t>
            </a:r>
            <a:r>
              <a:rPr lang="cs-CZ" dirty="0">
                <a:solidFill>
                  <a:srgbClr val="FF0000"/>
                </a:solidFill>
              </a:rPr>
              <a:t>vápníku </a:t>
            </a:r>
            <a:r>
              <a:rPr lang="cs-CZ" dirty="0"/>
              <a:t>v našem těle</a:t>
            </a:r>
          </a:p>
          <a:p>
            <a:endParaRPr lang="cs-CZ" dirty="0"/>
          </a:p>
          <a:p>
            <a:r>
              <a:rPr lang="cs-CZ" dirty="0"/>
              <a:t>Zdroj: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C01E95B-E61C-4453-849B-C77CE4BFB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4285" y="2909644"/>
            <a:ext cx="5582976" cy="383185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A21A144-323D-40FE-8DC0-AD61738B72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1708" y="116498"/>
            <a:ext cx="1743075" cy="26289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3BAF6C1F-B087-409F-9745-469DAB7F9A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398477"/>
            <a:ext cx="4650052" cy="309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77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607110-51E9-4D2E-8BFC-0C4E510F5B9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9FF66"/>
          </a:solidFill>
        </p:spPr>
        <p:txBody>
          <a:bodyPr/>
          <a:lstStyle/>
          <a:p>
            <a:r>
              <a:rPr lang="cs-CZ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Vliv vitaminu D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015464E-EE34-4EDB-9027-1008C06D2D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Kosti – křivice nebo řídnutí kostí</a:t>
            </a:r>
          </a:p>
          <a:p>
            <a:r>
              <a:rPr lang="cs-CZ" dirty="0"/>
              <a:t>Imunita – respirační choroby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B72B1BE-824D-475D-B042-59CAE2FC2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0842" y="2000937"/>
            <a:ext cx="2924766" cy="465004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2E6F953-32DE-4585-963E-FDC623B629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392" y="3336871"/>
            <a:ext cx="3830573" cy="227728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80A5DD5-7691-4449-8113-F06E5398B0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5489" y="3164853"/>
            <a:ext cx="3649741" cy="278346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4341708-2E65-42A1-8780-F59EB296FE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0359" y="652479"/>
            <a:ext cx="2953126" cy="207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34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441B95-4FEF-4828-AAE9-60D25AD19FB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9FF66"/>
          </a:solidFill>
        </p:spPr>
        <p:txBody>
          <a:bodyPr>
            <a:normAutofit/>
          </a:bodyPr>
          <a:lstStyle/>
          <a:p>
            <a:pPr algn="ctr"/>
            <a:r>
              <a:rPr lang="cs-CZ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VITAMIN E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D71EB7D3-9AF4-4917-AD9D-B0C5FEEFCB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55916" y="2055043"/>
            <a:ext cx="3340460" cy="334046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7BF2E8E8-7D1B-48DB-BC2E-C9715DEDDC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8722" y="1513503"/>
            <a:ext cx="6100173" cy="494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67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B85A49-1FA2-4C8B-A573-766086B368D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9FF66"/>
          </a:solidFill>
        </p:spPr>
        <p:txBody>
          <a:bodyPr/>
          <a:lstStyle/>
          <a:p>
            <a:pPr algn="ctr"/>
            <a:r>
              <a:rPr lang="cs-CZ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VLIV VITAMINU E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A4104CE8-9509-44C6-B142-E8B535CB8D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1882" y="1577566"/>
            <a:ext cx="4840272" cy="454985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6061D344-C19C-4A7C-A740-307044733C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3436" y="1960458"/>
            <a:ext cx="6023826" cy="2937083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E8F7FE31-CEEB-465C-BB64-13BC96DFFE5D}"/>
              </a:ext>
            </a:extLst>
          </p:cNvPr>
          <p:cNvSpPr/>
          <p:nvPr/>
        </p:nvSpPr>
        <p:spPr>
          <a:xfrm>
            <a:off x="6096000" y="4308049"/>
            <a:ext cx="1530285" cy="461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ZÁNĚTY V TĚLE</a:t>
            </a:r>
          </a:p>
        </p:txBody>
      </p:sp>
    </p:spTree>
    <p:extLst>
      <p:ext uri="{BB962C8B-B14F-4D97-AF65-F5344CB8AC3E}">
        <p14:creationId xmlns:p14="http://schemas.microsoft.com/office/powerpoint/2010/main" val="261799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FC352B-43AD-4925-88AB-F16A610C7EB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9FF66"/>
          </a:solidFill>
        </p:spPr>
        <p:txBody>
          <a:bodyPr/>
          <a:lstStyle/>
          <a:p>
            <a:pPr algn="ctr"/>
            <a:r>
              <a:rPr lang="cs-CZ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VITAMIN K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95AB63ED-7F0F-4D2D-A193-62F0824BA0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5735" y="1835052"/>
            <a:ext cx="5801784" cy="435133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7594ECCA-243A-42BA-9439-CFDC3826BF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1518" y="410361"/>
            <a:ext cx="1552575" cy="294322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988C3A91-8604-4C04-9DC3-6C7CF2E8BB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7026" t="39868" r="1960" b="41362"/>
          <a:stretch/>
        </p:blipFill>
        <p:spPr>
          <a:xfrm>
            <a:off x="7305773" y="3429000"/>
            <a:ext cx="2301850" cy="148943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6039515-B972-42BB-B344-3E7025006F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4606" r="65431" b="17477"/>
          <a:stretch/>
        </p:blipFill>
        <p:spPr>
          <a:xfrm>
            <a:off x="9107370" y="4978775"/>
            <a:ext cx="3028216" cy="167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3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CDE3C2-2B4B-446F-96AA-913FA33DC72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9FF66"/>
          </a:solidFill>
        </p:spPr>
        <p:txBody>
          <a:bodyPr/>
          <a:lstStyle/>
          <a:p>
            <a:pPr algn="ctr"/>
            <a:r>
              <a:rPr lang="cs-CZ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VLIV VITAMINU K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61CC8FEC-F588-4797-82FF-0377219D35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9048" y="1690688"/>
            <a:ext cx="5745784" cy="430379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03CED70-EB9E-4802-8987-6E44F2786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2564" y="2072094"/>
            <a:ext cx="5507758" cy="366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89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70CFBC-536F-40EC-A0FE-7E0DF59D0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388"/>
            <a:ext cx="10515600" cy="1308196"/>
          </a:xfrm>
          <a:solidFill>
            <a:srgbClr val="99FF66"/>
          </a:solidFill>
        </p:spPr>
        <p:txBody>
          <a:bodyPr/>
          <a:lstStyle/>
          <a:p>
            <a:pPr algn="ctr"/>
            <a:r>
              <a:rPr lang="cs-CZ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VITAMIN A  </a:t>
            </a:r>
            <a:r>
              <a:rPr lang="cs-CZ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</a:t>
            </a:r>
            <a:r>
              <a:rPr lang="cs-CZ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KAROTEN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57B6FF45-9373-4A29-B1B1-4E4AD6FCE2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927" y="1308795"/>
            <a:ext cx="4313695" cy="287056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390F7CD-086A-481E-992F-2C32BC20FE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7947" y="3503950"/>
            <a:ext cx="3724128" cy="339133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9E10A48E-3F99-4E98-BF4B-8B6CD10079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2936" y="3306893"/>
            <a:ext cx="5449692" cy="362652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20D738A-4392-4EDC-A747-B3A45162C9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8386" y="78587"/>
            <a:ext cx="2803689" cy="3275464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068AA7F6-E3EB-4D8F-9CC2-3A8CC1AB7A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6950" y="1472583"/>
            <a:ext cx="2400300" cy="2400300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A2069927-572C-400B-945B-7E290D420C7F}"/>
              </a:ext>
            </a:extLst>
          </p:cNvPr>
          <p:cNvSpPr/>
          <p:nvPr/>
        </p:nvSpPr>
        <p:spPr>
          <a:xfrm>
            <a:off x="4835951" y="2055043"/>
            <a:ext cx="1593129" cy="6881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antioxidant</a:t>
            </a:r>
          </a:p>
        </p:txBody>
      </p:sp>
    </p:spTree>
    <p:extLst>
      <p:ext uri="{BB962C8B-B14F-4D97-AF65-F5344CB8AC3E}">
        <p14:creationId xmlns:p14="http://schemas.microsoft.com/office/powerpoint/2010/main" val="3300848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6B0057-7E87-46B7-8232-A66C191110B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9FF66"/>
          </a:solidFill>
        </p:spPr>
        <p:txBody>
          <a:bodyPr/>
          <a:lstStyle/>
          <a:p>
            <a:pPr algn="ctr"/>
            <a:r>
              <a:rPr lang="cs-CZ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VLIV VITAMINU A  </a:t>
            </a:r>
            <a:r>
              <a:rPr lang="cs-CZ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</a:t>
            </a:r>
            <a:r>
              <a:rPr lang="cs-CZ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KAROTENU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D5183B56-9F6D-4992-9D23-D07349B770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0121" y="2061368"/>
            <a:ext cx="7077824" cy="368898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FB76C5F6-261D-49AF-A110-57FE06A842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9979" y="1442132"/>
            <a:ext cx="3911646" cy="198686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C00267D1-3E9A-43C8-ABDF-517D599973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440"/>
          <a:stretch/>
        </p:blipFill>
        <p:spPr>
          <a:xfrm>
            <a:off x="8691514" y="3797849"/>
            <a:ext cx="2281048" cy="279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84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1C46BC-8BDB-4812-89F9-675AE6DC2E6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9FF66"/>
          </a:solidFill>
        </p:spPr>
        <p:txBody>
          <a:bodyPr/>
          <a:lstStyle/>
          <a:p>
            <a:r>
              <a:rPr lang="cs-CZ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VITAMINY ROZPUSTNÉ V TUCÍCH   (zápis)</a:t>
            </a:r>
          </a:p>
        </p:txBody>
      </p:sp>
      <p:graphicFrame>
        <p:nvGraphicFramePr>
          <p:cNvPr id="5" name="Zástupný symbol pro obsah 4">
            <a:extLst>
              <a:ext uri="{FF2B5EF4-FFF2-40B4-BE49-F238E27FC236}">
                <a16:creationId xmlns:a16="http://schemas.microsoft.com/office/drawing/2014/main" id="{B0909F7E-C9AC-46F9-9906-228B3AA140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3854317"/>
              </p:ext>
            </p:extLst>
          </p:nvPr>
        </p:nvGraphicFramePr>
        <p:xfrm>
          <a:off x="838200" y="1825625"/>
          <a:ext cx="10515600" cy="376006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09074">
                  <a:extLst>
                    <a:ext uri="{9D8B030D-6E8A-4147-A177-3AD203B41FA5}">
                      <a16:colId xmlns:a16="http://schemas.microsoft.com/office/drawing/2014/main" val="1397787741"/>
                    </a:ext>
                  </a:extLst>
                </a:gridCol>
                <a:gridCol w="3893270">
                  <a:extLst>
                    <a:ext uri="{9D8B030D-6E8A-4147-A177-3AD203B41FA5}">
                      <a16:colId xmlns:a16="http://schemas.microsoft.com/office/drawing/2014/main" val="1423697674"/>
                    </a:ext>
                  </a:extLst>
                </a:gridCol>
                <a:gridCol w="5113256">
                  <a:extLst>
                    <a:ext uri="{9D8B030D-6E8A-4147-A177-3AD203B41FA5}">
                      <a16:colId xmlns:a16="http://schemas.microsoft.com/office/drawing/2014/main" val="4252337394"/>
                    </a:ext>
                  </a:extLst>
                </a:gridCol>
              </a:tblGrid>
              <a:tr h="711416">
                <a:tc>
                  <a:txBody>
                    <a:bodyPr/>
                    <a:lstStyle/>
                    <a:p>
                      <a:r>
                        <a:rPr lang="cs-CZ" dirty="0"/>
                        <a:t>VITAMIN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VÝSKYT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NEDOSTATEK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6365349"/>
                  </a:ext>
                </a:extLst>
              </a:tr>
              <a:tr h="711416">
                <a:tc>
                  <a:txBody>
                    <a:bodyPr/>
                    <a:lstStyle/>
                    <a:p>
                      <a:r>
                        <a:rPr lang="cs-CZ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RYBY, rybí olej, vejce, SLUNEČNÍ ZÁŘENÍ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ŠPATNÝ VÝVIN KOSTÍ – KŘIVICE</a:t>
                      </a:r>
                    </a:p>
                    <a:p>
                      <a:r>
                        <a:rPr lang="cs-CZ" dirty="0"/>
                        <a:t>OSLABENÁ IMUNITA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2634467"/>
                  </a:ext>
                </a:extLst>
              </a:tr>
              <a:tr h="711416">
                <a:tc>
                  <a:txBody>
                    <a:bodyPr/>
                    <a:lstStyle/>
                    <a:p>
                      <a:r>
                        <a:rPr lang="cs-CZ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OBILNÉ KLÍČKY, OŘECHY, CELOZRNNÉ PĚČIVO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VLIV NA ČINNOST POHLAVNÍ SOUSTAVY, ZÁNĚTLIVÉ HOJENÍ RAN, SNÍŽENÍ SEXUÁLNÍ VÝKONNOSTI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1425752"/>
                  </a:ext>
                </a:extLst>
              </a:tr>
              <a:tr h="711416">
                <a:tc>
                  <a:txBody>
                    <a:bodyPr/>
                    <a:lstStyle/>
                    <a:p>
                      <a:r>
                        <a:rPr lang="cs-CZ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LISTOVÁ ZELENINA, RAJČATA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ŠPATNÁ SRÁŽLIVOST KRVE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9979114"/>
                  </a:ext>
                </a:extLst>
              </a:tr>
              <a:tr h="711416">
                <a:tc>
                  <a:txBody>
                    <a:bodyPr/>
                    <a:lstStyle/>
                    <a:p>
                      <a:r>
                        <a:rPr lang="cs-CZ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MRKEV, listová zelenina, ŽLOUTKY, JÁTRA</a:t>
                      </a:r>
                    </a:p>
                    <a:p>
                      <a:r>
                        <a:rPr lang="cs-CZ" dirty="0"/>
                        <a:t>(Betakaroten)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ŠEROSLEPOST, OSLABENÍ ZRAKU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55586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5617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16E1CB-0BF1-46CF-B26E-8AD41AA2E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7418"/>
            <a:ext cx="10515600" cy="1325563"/>
          </a:xfrm>
          <a:solidFill>
            <a:srgbClr val="99FF66"/>
          </a:solidFill>
        </p:spPr>
        <p:txBody>
          <a:bodyPr/>
          <a:lstStyle/>
          <a:p>
            <a:pPr algn="ctr"/>
            <a:r>
              <a:rPr lang="cs-CZ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Rozpustnost</a:t>
            </a:r>
            <a:r>
              <a:rPr lang="cs-CZ" dirty="0"/>
              <a:t> </a:t>
            </a:r>
            <a:r>
              <a:rPr lang="cs-CZ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vitaminů</a:t>
            </a:r>
            <a:endParaRPr lang="cs-CZ" b="1" dirty="0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61E58602-2D7B-41E0-A624-C3DDA59E88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950" y="2312087"/>
            <a:ext cx="5603118" cy="418078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267DF7E-A066-4856-9F4A-7874262AAA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1867" y="2099494"/>
            <a:ext cx="3235784" cy="4758506"/>
          </a:xfrm>
          <a:prstGeom prst="rect">
            <a:avLst/>
          </a:prstGeom>
        </p:spPr>
      </p:pic>
      <p:sp>
        <p:nvSpPr>
          <p:cNvPr id="9" name="Šipka: dolů 8">
            <a:extLst>
              <a:ext uri="{FF2B5EF4-FFF2-40B4-BE49-F238E27FC236}">
                <a16:creationId xmlns:a16="http://schemas.microsoft.com/office/drawing/2014/main" id="{EC5FDD30-48F7-423E-9FAA-CDEA656F1896}"/>
              </a:ext>
            </a:extLst>
          </p:cNvPr>
          <p:cNvSpPr/>
          <p:nvPr/>
        </p:nvSpPr>
        <p:spPr>
          <a:xfrm flipH="1">
            <a:off x="3495930" y="1385740"/>
            <a:ext cx="642438" cy="812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: dolů 9">
            <a:extLst>
              <a:ext uri="{FF2B5EF4-FFF2-40B4-BE49-F238E27FC236}">
                <a16:creationId xmlns:a16="http://schemas.microsoft.com/office/drawing/2014/main" id="{BCFD581C-A73F-4923-A30B-7F6AB830FCA9}"/>
              </a:ext>
            </a:extLst>
          </p:cNvPr>
          <p:cNvSpPr/>
          <p:nvPr/>
        </p:nvSpPr>
        <p:spPr>
          <a:xfrm flipH="1">
            <a:off x="7918672" y="1284628"/>
            <a:ext cx="642438" cy="812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C2ED5F81-6CAB-49D2-81F5-3C255360B2A1}"/>
              </a:ext>
            </a:extLst>
          </p:cNvPr>
          <p:cNvSpPr/>
          <p:nvPr/>
        </p:nvSpPr>
        <p:spPr>
          <a:xfrm>
            <a:off x="1065229" y="1754093"/>
            <a:ext cx="2111604" cy="7440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Ve vodě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09E666E4-529E-412B-9F57-37E942ECC7EA}"/>
              </a:ext>
            </a:extLst>
          </p:cNvPr>
          <p:cNvSpPr/>
          <p:nvPr/>
        </p:nvSpPr>
        <p:spPr>
          <a:xfrm>
            <a:off x="8634305" y="1652980"/>
            <a:ext cx="2159386" cy="81211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V tucích</a:t>
            </a:r>
          </a:p>
        </p:txBody>
      </p:sp>
    </p:spTree>
    <p:extLst>
      <p:ext uri="{BB962C8B-B14F-4D97-AF65-F5344CB8AC3E}">
        <p14:creationId xmlns:p14="http://schemas.microsoft.com/office/powerpoint/2010/main" val="369600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617E8C-58BF-4699-AACC-2CDB24558B4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9FF66"/>
          </a:solidFill>
        </p:spPr>
        <p:txBody>
          <a:bodyPr/>
          <a:lstStyle/>
          <a:p>
            <a:pPr algn="ctr"/>
            <a:r>
              <a:rPr lang="cs-CZ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Vitaminy</a:t>
            </a:r>
            <a:r>
              <a:rPr lang="cs-CZ" dirty="0"/>
              <a:t> </a:t>
            </a:r>
            <a:r>
              <a:rPr lang="cs-CZ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rozpustné</a:t>
            </a:r>
            <a:r>
              <a:rPr lang="cs-CZ" dirty="0"/>
              <a:t> </a:t>
            </a:r>
            <a:r>
              <a:rPr lang="cs-CZ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ve vodě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BF4815C-3D6A-4FA3-B916-611F2A528B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Vitamin C </a:t>
            </a:r>
          </a:p>
          <a:p>
            <a:pPr lvl="1"/>
            <a:r>
              <a:rPr lang="cs-CZ" dirty="0"/>
              <a:t>Kyselina askorbová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marL="0" lvl="1"/>
            <a:r>
              <a:rPr lang="cs-CZ" sz="2800" dirty="0"/>
              <a:t>B – komplex </a:t>
            </a:r>
            <a:r>
              <a:rPr lang="cs-CZ" dirty="0"/>
              <a:t>– skupina vitaminů B</a:t>
            </a:r>
          </a:p>
          <a:p>
            <a:pPr marL="914400" lvl="3"/>
            <a:r>
              <a:rPr lang="cs-CZ" dirty="0"/>
              <a:t>Nevyskytují se samostatně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F8B9AA8-75C6-4D01-A72F-34C97F9A9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5611" y="1493560"/>
            <a:ext cx="2400300" cy="24003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D7720D80-5AF7-4D97-BE4C-4E66210C8A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1994" y="4028797"/>
            <a:ext cx="4621112" cy="267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13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DFC195-7F21-4CCD-B6ED-6CE99B62F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9711"/>
            <a:ext cx="10515600" cy="1325563"/>
          </a:xfrm>
          <a:solidFill>
            <a:srgbClr val="99FF66"/>
          </a:solidFill>
        </p:spPr>
        <p:txBody>
          <a:bodyPr/>
          <a:lstStyle/>
          <a:p>
            <a:r>
              <a:rPr lang="cs-CZ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Vitamin</a:t>
            </a:r>
            <a:r>
              <a:rPr lang="cs-CZ" dirty="0"/>
              <a:t> </a:t>
            </a:r>
            <a:r>
              <a:rPr lang="cs-CZ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</a:t>
            </a:r>
            <a:r>
              <a:rPr lang="cs-CZ" dirty="0"/>
              <a:t>    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C4810D2-2594-4C66-AF89-B28889603E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5F9B839-61BC-4D24-9D5E-CFA04745C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143" y="2813918"/>
            <a:ext cx="4204151" cy="278753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747643A9-B434-4452-81DD-966B51569A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2356" y="952492"/>
            <a:ext cx="3722852" cy="372285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0173DF7-AC66-4C91-8B1C-E2EFAE6485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1978"/>
          <a:stretch/>
        </p:blipFill>
        <p:spPr>
          <a:xfrm>
            <a:off x="9527269" y="4070010"/>
            <a:ext cx="1908659" cy="224104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722CD3F-7E1D-4988-82D2-C36449582E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7667" y="107028"/>
            <a:ext cx="4351697" cy="348482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43087109-BB4F-45B0-B78E-0C7971E829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2989" y="5008559"/>
            <a:ext cx="3857625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51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291632-681E-4213-AFEF-BC03E155301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9FF66"/>
          </a:solidFill>
        </p:spPr>
        <p:txBody>
          <a:bodyPr/>
          <a:lstStyle/>
          <a:p>
            <a:r>
              <a:rPr lang="cs-CZ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Nedostatek vitamínu C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5366268F-DA79-4A6A-A9DE-8B53F6B25B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666" y="3703673"/>
            <a:ext cx="4223306" cy="319203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42A3D86-2536-4105-BE02-6689DC6C78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7245" y="52714"/>
            <a:ext cx="3333864" cy="2588647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37A47E91-2C93-4619-9AA7-57AD5239A8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2676" y="3300842"/>
            <a:ext cx="5437591" cy="319203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21D26FE-9138-45C8-8501-ABA49B931C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5747" y="1501748"/>
            <a:ext cx="4312154" cy="308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82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F87058-B127-49AE-BDEA-4622CDBF8B8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9FF66"/>
          </a:solidFill>
        </p:spPr>
        <p:txBody>
          <a:bodyPr/>
          <a:lstStyle/>
          <a:p>
            <a:r>
              <a:rPr lang="cs-CZ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Ztráta</a:t>
            </a:r>
            <a:r>
              <a:rPr lang="cs-CZ" dirty="0"/>
              <a:t> </a:t>
            </a:r>
            <a:r>
              <a:rPr lang="cs-CZ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účinku</a:t>
            </a:r>
            <a:r>
              <a:rPr lang="cs-CZ" dirty="0"/>
              <a:t> </a:t>
            </a:r>
            <a:r>
              <a:rPr lang="cs-CZ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vitaminu</a:t>
            </a:r>
            <a:r>
              <a:rPr lang="cs-CZ" dirty="0"/>
              <a:t> </a:t>
            </a:r>
            <a:r>
              <a:rPr lang="cs-CZ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</a:t>
            </a:r>
            <a:endParaRPr lang="cs-CZ" dirty="0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44C51BD0-4ED1-4813-9ADC-458754B03C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51923" y="776299"/>
            <a:ext cx="4801877" cy="5919145"/>
          </a:xfrm>
          <a:prstGeom prst="rect">
            <a:avLst/>
          </a:prstGeom>
        </p:spPr>
      </p:pic>
      <p:sp>
        <p:nvSpPr>
          <p:cNvPr id="5" name="Myšlenková bublina: obláček 4">
            <a:extLst>
              <a:ext uri="{FF2B5EF4-FFF2-40B4-BE49-F238E27FC236}">
                <a16:creationId xmlns:a16="http://schemas.microsoft.com/office/drawing/2014/main" id="{D5C2AD6A-3FE4-4549-9153-A3722AC3843B}"/>
              </a:ext>
            </a:extLst>
          </p:cNvPr>
          <p:cNvSpPr/>
          <p:nvPr/>
        </p:nvSpPr>
        <p:spPr>
          <a:xfrm>
            <a:off x="1838227" y="2337847"/>
            <a:ext cx="1480008" cy="1091153"/>
          </a:xfrm>
          <a:prstGeom prst="cloudCallout">
            <a:avLst>
              <a:gd name="adj1" fmla="val 356874"/>
              <a:gd name="adj2" fmla="val 7027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Horká voda</a:t>
            </a:r>
          </a:p>
        </p:txBody>
      </p:sp>
      <p:sp>
        <p:nvSpPr>
          <p:cNvPr id="6" name="Myšlenková bublina: obláček 5">
            <a:extLst>
              <a:ext uri="{FF2B5EF4-FFF2-40B4-BE49-F238E27FC236}">
                <a16:creationId xmlns:a16="http://schemas.microsoft.com/office/drawing/2014/main" id="{BBADC6C6-1480-4D5A-A2D7-6013B044450B}"/>
              </a:ext>
            </a:extLst>
          </p:cNvPr>
          <p:cNvSpPr/>
          <p:nvPr/>
        </p:nvSpPr>
        <p:spPr>
          <a:xfrm>
            <a:off x="2215299" y="4317476"/>
            <a:ext cx="1762812" cy="1091153"/>
          </a:xfrm>
          <a:prstGeom prst="cloudCallout">
            <a:avLst>
              <a:gd name="adj1" fmla="val 354054"/>
              <a:gd name="adj2" fmla="val -22098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Kovová lžička</a:t>
            </a:r>
          </a:p>
        </p:txBody>
      </p:sp>
      <p:sp>
        <p:nvSpPr>
          <p:cNvPr id="7" name="Myšlenková bublina: obláček 6">
            <a:extLst>
              <a:ext uri="{FF2B5EF4-FFF2-40B4-BE49-F238E27FC236}">
                <a16:creationId xmlns:a16="http://schemas.microsoft.com/office/drawing/2014/main" id="{B70171FC-8878-404B-BB95-AD673A45BAFE}"/>
              </a:ext>
            </a:extLst>
          </p:cNvPr>
          <p:cNvSpPr/>
          <p:nvPr/>
        </p:nvSpPr>
        <p:spPr>
          <a:xfrm>
            <a:off x="4402318" y="5505254"/>
            <a:ext cx="1941921" cy="987621"/>
          </a:xfrm>
          <a:prstGeom prst="cloudCallout">
            <a:avLst>
              <a:gd name="adj1" fmla="val 307108"/>
              <a:gd name="adj2" fmla="val -6253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Reaguje s kyslíkem</a:t>
            </a:r>
          </a:p>
        </p:txBody>
      </p:sp>
      <p:sp>
        <p:nvSpPr>
          <p:cNvPr id="8" name="Myšlenková bublina: obláček 7">
            <a:extLst>
              <a:ext uri="{FF2B5EF4-FFF2-40B4-BE49-F238E27FC236}">
                <a16:creationId xmlns:a16="http://schemas.microsoft.com/office/drawing/2014/main" id="{7819DA11-6598-4090-85C1-4F75FC394711}"/>
              </a:ext>
            </a:extLst>
          </p:cNvPr>
          <p:cNvSpPr/>
          <p:nvPr/>
        </p:nvSpPr>
        <p:spPr>
          <a:xfrm>
            <a:off x="471340" y="5505254"/>
            <a:ext cx="1084083" cy="707010"/>
          </a:xfrm>
          <a:prstGeom prst="cloudCallout">
            <a:avLst>
              <a:gd name="adj1" fmla="val -73876"/>
              <a:gd name="adj2" fmla="val 1171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mráz</a:t>
            </a:r>
          </a:p>
        </p:txBody>
      </p:sp>
    </p:spTree>
    <p:extLst>
      <p:ext uri="{BB962C8B-B14F-4D97-AF65-F5344CB8AC3E}">
        <p14:creationId xmlns:p14="http://schemas.microsoft.com/office/powerpoint/2010/main" val="72290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094CBC-A6E8-471A-9048-659674D14AB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9FF66"/>
          </a:solidFill>
        </p:spPr>
        <p:txBody>
          <a:bodyPr/>
          <a:lstStyle/>
          <a:p>
            <a:r>
              <a:rPr lang="cs-CZ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 – komplex – vlastnosti</a:t>
            </a:r>
            <a:r>
              <a:rPr lang="cs-CZ" dirty="0"/>
              <a:t>, </a:t>
            </a:r>
            <a:r>
              <a:rPr lang="cs-CZ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význam</a:t>
            </a:r>
            <a:r>
              <a:rPr lang="cs-CZ" dirty="0"/>
              <a:t> </a:t>
            </a:r>
            <a:r>
              <a:rPr lang="cs-CZ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pro</a:t>
            </a:r>
            <a:r>
              <a:rPr lang="cs-CZ" dirty="0"/>
              <a:t> </a:t>
            </a:r>
            <a:r>
              <a:rPr lang="cs-CZ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tělo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F7AE44D-118D-40E4-9BE4-12E225E872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skupina vitaminů B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168A87C-A829-4816-8E23-8600CDA00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4572" y="1411475"/>
            <a:ext cx="2744427" cy="403504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A07238D0-3CEA-4189-9655-A41717D18F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079" y="4084769"/>
            <a:ext cx="6376033" cy="281093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65C0007-B2AA-49E5-8311-0845362A953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0693"/>
          <a:stretch/>
        </p:blipFill>
        <p:spPr>
          <a:xfrm>
            <a:off x="6882865" y="2737038"/>
            <a:ext cx="2251707" cy="406782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4604AA6-5B27-44AE-8326-096AEE77FC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6983" y="1411475"/>
            <a:ext cx="3402416" cy="208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76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75E8C3-5FF7-41D6-812A-A098FC7E7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7418"/>
            <a:ext cx="10515600" cy="1325563"/>
          </a:xfrm>
          <a:solidFill>
            <a:srgbClr val="99FF66"/>
          </a:solidFill>
        </p:spPr>
        <p:txBody>
          <a:bodyPr/>
          <a:lstStyle/>
          <a:p>
            <a:r>
              <a:rPr lang="cs-CZ" dirty="0"/>
              <a:t>Projevy nedostatku vitamínů B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BF74471-0E01-482C-82DB-8CF2DD2C3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8395" y="2590350"/>
            <a:ext cx="2692433" cy="409782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08D67E5-1CBB-4682-A64C-6C2F74A5A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712" y="1652981"/>
            <a:ext cx="3575412" cy="449091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80649643-3125-44DF-AA26-688387032B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8300" y="514198"/>
            <a:ext cx="1952625" cy="1781175"/>
          </a:xfrm>
          <a:prstGeom prst="rect">
            <a:avLst/>
          </a:prstGeom>
        </p:spPr>
      </p:pic>
      <p:pic>
        <p:nvPicPr>
          <p:cNvPr id="10" name="Zástupný symbol pro obsah 9">
            <a:extLst>
              <a:ext uri="{FF2B5EF4-FFF2-40B4-BE49-F238E27FC236}">
                <a16:creationId xmlns:a16="http://schemas.microsoft.com/office/drawing/2014/main" id="{E28C08CA-523C-44AA-B38F-4A73BDA1CB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751256" y="1328661"/>
            <a:ext cx="3086395" cy="377559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DD147D2B-0CD1-4EF5-BA94-C968D3E25C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2124" y="3986474"/>
            <a:ext cx="3153341" cy="294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52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BAB986-C5C6-49E1-ACE6-F63C123EF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Vitaminy</a:t>
            </a:r>
            <a:r>
              <a:rPr lang="cs-CZ" dirty="0"/>
              <a:t> </a:t>
            </a:r>
            <a:r>
              <a:rPr lang="cs-CZ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rozpustné</a:t>
            </a:r>
            <a:r>
              <a:rPr lang="cs-CZ" dirty="0"/>
              <a:t> </a:t>
            </a:r>
            <a:r>
              <a:rPr lang="cs-CZ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 tucích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558ADBA-051E-44FD-A3E6-7F1B506D1F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Vylušti o jaké vitaminy jde: ……….   ………    ………..    ………</a:t>
            </a:r>
          </a:p>
          <a:p>
            <a:endParaRPr lang="cs-CZ" dirty="0"/>
          </a:p>
          <a:p>
            <a:r>
              <a:rPr lang="cs-CZ" dirty="0"/>
              <a:t>1. vitaminy C a B jsou rozpustné ve …</a:t>
            </a:r>
          </a:p>
          <a:p>
            <a:endParaRPr lang="cs-CZ" dirty="0"/>
          </a:p>
          <a:p>
            <a:r>
              <a:rPr lang="cs-CZ" dirty="0"/>
              <a:t>2. vitamin B ovlivňuje soustavu…</a:t>
            </a:r>
          </a:p>
          <a:p>
            <a:endParaRPr lang="cs-CZ" dirty="0"/>
          </a:p>
          <a:p>
            <a:r>
              <a:rPr lang="cs-CZ" dirty="0"/>
              <a:t>3. vitamin C poškozuje …………voda.</a:t>
            </a:r>
          </a:p>
          <a:p>
            <a:endParaRPr lang="cs-CZ" dirty="0"/>
          </a:p>
          <a:p>
            <a:r>
              <a:rPr lang="cs-CZ" dirty="0"/>
              <a:t>4. vitamin C odstraňuje volné radikály, je to ….    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D9355076-D4CF-4A7B-80A7-F6FBA4D656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9269032"/>
              </p:ext>
            </p:extLst>
          </p:nvPr>
        </p:nvGraphicFramePr>
        <p:xfrm>
          <a:off x="6627042" y="2865748"/>
          <a:ext cx="3532956" cy="43363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83239">
                  <a:extLst>
                    <a:ext uri="{9D8B030D-6E8A-4147-A177-3AD203B41FA5}">
                      <a16:colId xmlns:a16="http://schemas.microsoft.com/office/drawing/2014/main" val="3031330360"/>
                    </a:ext>
                  </a:extLst>
                </a:gridCol>
                <a:gridCol w="883239">
                  <a:extLst>
                    <a:ext uri="{9D8B030D-6E8A-4147-A177-3AD203B41FA5}">
                      <a16:colId xmlns:a16="http://schemas.microsoft.com/office/drawing/2014/main" val="1209859718"/>
                    </a:ext>
                  </a:extLst>
                </a:gridCol>
                <a:gridCol w="883239">
                  <a:extLst>
                    <a:ext uri="{9D8B030D-6E8A-4147-A177-3AD203B41FA5}">
                      <a16:colId xmlns:a16="http://schemas.microsoft.com/office/drawing/2014/main" val="2702975541"/>
                    </a:ext>
                  </a:extLst>
                </a:gridCol>
                <a:gridCol w="883239">
                  <a:extLst>
                    <a:ext uri="{9D8B030D-6E8A-4147-A177-3AD203B41FA5}">
                      <a16:colId xmlns:a16="http://schemas.microsoft.com/office/drawing/2014/main" val="1940707233"/>
                    </a:ext>
                  </a:extLst>
                </a:gridCol>
              </a:tblGrid>
              <a:tr h="43363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4089623"/>
                  </a:ext>
                </a:extLst>
              </a:tr>
            </a:tbl>
          </a:graphicData>
        </a:graphic>
      </p:graphicFrame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BFA86A51-5382-49FE-B808-66F471342C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572998"/>
              </p:ext>
            </p:extLst>
          </p:nvPr>
        </p:nvGraphicFramePr>
        <p:xfrm>
          <a:off x="6014300" y="3864989"/>
          <a:ext cx="5052768" cy="43363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31596">
                  <a:extLst>
                    <a:ext uri="{9D8B030D-6E8A-4147-A177-3AD203B41FA5}">
                      <a16:colId xmlns:a16="http://schemas.microsoft.com/office/drawing/2014/main" val="3037629443"/>
                    </a:ext>
                  </a:extLst>
                </a:gridCol>
                <a:gridCol w="631596">
                  <a:extLst>
                    <a:ext uri="{9D8B030D-6E8A-4147-A177-3AD203B41FA5}">
                      <a16:colId xmlns:a16="http://schemas.microsoft.com/office/drawing/2014/main" val="2441052408"/>
                    </a:ext>
                  </a:extLst>
                </a:gridCol>
                <a:gridCol w="631596">
                  <a:extLst>
                    <a:ext uri="{9D8B030D-6E8A-4147-A177-3AD203B41FA5}">
                      <a16:colId xmlns:a16="http://schemas.microsoft.com/office/drawing/2014/main" val="3526657289"/>
                    </a:ext>
                  </a:extLst>
                </a:gridCol>
                <a:gridCol w="631596">
                  <a:extLst>
                    <a:ext uri="{9D8B030D-6E8A-4147-A177-3AD203B41FA5}">
                      <a16:colId xmlns:a16="http://schemas.microsoft.com/office/drawing/2014/main" val="2983519823"/>
                    </a:ext>
                  </a:extLst>
                </a:gridCol>
                <a:gridCol w="631596">
                  <a:extLst>
                    <a:ext uri="{9D8B030D-6E8A-4147-A177-3AD203B41FA5}">
                      <a16:colId xmlns:a16="http://schemas.microsoft.com/office/drawing/2014/main" val="371439419"/>
                    </a:ext>
                  </a:extLst>
                </a:gridCol>
                <a:gridCol w="631596">
                  <a:extLst>
                    <a:ext uri="{9D8B030D-6E8A-4147-A177-3AD203B41FA5}">
                      <a16:colId xmlns:a16="http://schemas.microsoft.com/office/drawing/2014/main" val="78750585"/>
                    </a:ext>
                  </a:extLst>
                </a:gridCol>
                <a:gridCol w="631596">
                  <a:extLst>
                    <a:ext uri="{9D8B030D-6E8A-4147-A177-3AD203B41FA5}">
                      <a16:colId xmlns:a16="http://schemas.microsoft.com/office/drawing/2014/main" val="3786532746"/>
                    </a:ext>
                  </a:extLst>
                </a:gridCol>
                <a:gridCol w="631596">
                  <a:extLst>
                    <a:ext uri="{9D8B030D-6E8A-4147-A177-3AD203B41FA5}">
                      <a16:colId xmlns:a16="http://schemas.microsoft.com/office/drawing/2014/main" val="3616072760"/>
                    </a:ext>
                  </a:extLst>
                </a:gridCol>
              </a:tblGrid>
              <a:tr h="43363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1100946"/>
                  </a:ext>
                </a:extLst>
              </a:tr>
            </a:tbl>
          </a:graphicData>
        </a:graphic>
      </p:graphicFrame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1F74B93B-6538-4A13-82E0-D013C0AB81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566080"/>
              </p:ext>
            </p:extLst>
          </p:nvPr>
        </p:nvGraphicFramePr>
        <p:xfrm>
          <a:off x="6627042" y="4864230"/>
          <a:ext cx="4336330" cy="43363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67266">
                  <a:extLst>
                    <a:ext uri="{9D8B030D-6E8A-4147-A177-3AD203B41FA5}">
                      <a16:colId xmlns:a16="http://schemas.microsoft.com/office/drawing/2014/main" val="3737865230"/>
                    </a:ext>
                  </a:extLst>
                </a:gridCol>
                <a:gridCol w="867266">
                  <a:extLst>
                    <a:ext uri="{9D8B030D-6E8A-4147-A177-3AD203B41FA5}">
                      <a16:colId xmlns:a16="http://schemas.microsoft.com/office/drawing/2014/main" val="2080958990"/>
                    </a:ext>
                  </a:extLst>
                </a:gridCol>
                <a:gridCol w="867266">
                  <a:extLst>
                    <a:ext uri="{9D8B030D-6E8A-4147-A177-3AD203B41FA5}">
                      <a16:colId xmlns:a16="http://schemas.microsoft.com/office/drawing/2014/main" val="4241399418"/>
                    </a:ext>
                  </a:extLst>
                </a:gridCol>
                <a:gridCol w="867266">
                  <a:extLst>
                    <a:ext uri="{9D8B030D-6E8A-4147-A177-3AD203B41FA5}">
                      <a16:colId xmlns:a16="http://schemas.microsoft.com/office/drawing/2014/main" val="3604300285"/>
                    </a:ext>
                  </a:extLst>
                </a:gridCol>
                <a:gridCol w="867266">
                  <a:extLst>
                    <a:ext uri="{9D8B030D-6E8A-4147-A177-3AD203B41FA5}">
                      <a16:colId xmlns:a16="http://schemas.microsoft.com/office/drawing/2014/main" val="1964496205"/>
                    </a:ext>
                  </a:extLst>
                </a:gridCol>
              </a:tblGrid>
              <a:tr h="43363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931605"/>
                  </a:ext>
                </a:extLst>
              </a:tr>
            </a:tbl>
          </a:graphicData>
        </a:graphic>
      </p:graphicFrame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896072A1-E8DD-4D6C-A379-6B9251F918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984009"/>
              </p:ext>
            </p:extLst>
          </p:nvPr>
        </p:nvGraphicFramePr>
        <p:xfrm>
          <a:off x="4619134" y="6176963"/>
          <a:ext cx="6734662" cy="43363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12242">
                  <a:extLst>
                    <a:ext uri="{9D8B030D-6E8A-4147-A177-3AD203B41FA5}">
                      <a16:colId xmlns:a16="http://schemas.microsoft.com/office/drawing/2014/main" val="3207410723"/>
                    </a:ext>
                  </a:extLst>
                </a:gridCol>
                <a:gridCol w="612242">
                  <a:extLst>
                    <a:ext uri="{9D8B030D-6E8A-4147-A177-3AD203B41FA5}">
                      <a16:colId xmlns:a16="http://schemas.microsoft.com/office/drawing/2014/main" val="1226220847"/>
                    </a:ext>
                  </a:extLst>
                </a:gridCol>
                <a:gridCol w="612242">
                  <a:extLst>
                    <a:ext uri="{9D8B030D-6E8A-4147-A177-3AD203B41FA5}">
                      <a16:colId xmlns:a16="http://schemas.microsoft.com/office/drawing/2014/main" val="2493454830"/>
                    </a:ext>
                  </a:extLst>
                </a:gridCol>
                <a:gridCol w="612242">
                  <a:extLst>
                    <a:ext uri="{9D8B030D-6E8A-4147-A177-3AD203B41FA5}">
                      <a16:colId xmlns:a16="http://schemas.microsoft.com/office/drawing/2014/main" val="3229614522"/>
                    </a:ext>
                  </a:extLst>
                </a:gridCol>
                <a:gridCol w="612242">
                  <a:extLst>
                    <a:ext uri="{9D8B030D-6E8A-4147-A177-3AD203B41FA5}">
                      <a16:colId xmlns:a16="http://schemas.microsoft.com/office/drawing/2014/main" val="3103961200"/>
                    </a:ext>
                  </a:extLst>
                </a:gridCol>
                <a:gridCol w="612242">
                  <a:extLst>
                    <a:ext uri="{9D8B030D-6E8A-4147-A177-3AD203B41FA5}">
                      <a16:colId xmlns:a16="http://schemas.microsoft.com/office/drawing/2014/main" val="451232935"/>
                    </a:ext>
                  </a:extLst>
                </a:gridCol>
                <a:gridCol w="612242">
                  <a:extLst>
                    <a:ext uri="{9D8B030D-6E8A-4147-A177-3AD203B41FA5}">
                      <a16:colId xmlns:a16="http://schemas.microsoft.com/office/drawing/2014/main" val="307331511"/>
                    </a:ext>
                  </a:extLst>
                </a:gridCol>
                <a:gridCol w="612242">
                  <a:extLst>
                    <a:ext uri="{9D8B030D-6E8A-4147-A177-3AD203B41FA5}">
                      <a16:colId xmlns:a16="http://schemas.microsoft.com/office/drawing/2014/main" val="1826276965"/>
                    </a:ext>
                  </a:extLst>
                </a:gridCol>
                <a:gridCol w="612242">
                  <a:extLst>
                    <a:ext uri="{9D8B030D-6E8A-4147-A177-3AD203B41FA5}">
                      <a16:colId xmlns:a16="http://schemas.microsoft.com/office/drawing/2014/main" val="649419567"/>
                    </a:ext>
                  </a:extLst>
                </a:gridCol>
                <a:gridCol w="612242">
                  <a:extLst>
                    <a:ext uri="{9D8B030D-6E8A-4147-A177-3AD203B41FA5}">
                      <a16:colId xmlns:a16="http://schemas.microsoft.com/office/drawing/2014/main" val="2247856726"/>
                    </a:ext>
                  </a:extLst>
                </a:gridCol>
                <a:gridCol w="612242">
                  <a:extLst>
                    <a:ext uri="{9D8B030D-6E8A-4147-A177-3AD203B41FA5}">
                      <a16:colId xmlns:a16="http://schemas.microsoft.com/office/drawing/2014/main" val="289712774"/>
                    </a:ext>
                  </a:extLst>
                </a:gridCol>
              </a:tblGrid>
              <a:tr h="43363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95458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22756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</TotalTime>
  <Words>268</Words>
  <Application>Microsoft Office PowerPoint</Application>
  <PresentationFormat>Širokoúhlá obrazovka</PresentationFormat>
  <Paragraphs>78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Motiv Office</vt:lpstr>
      <vt:lpstr>VITAMINY- opakování</vt:lpstr>
      <vt:lpstr>Rozpustnost vitaminů</vt:lpstr>
      <vt:lpstr>Vitaminy rozpustné ve vodě</vt:lpstr>
      <vt:lpstr>Vitamin C     </vt:lpstr>
      <vt:lpstr>Nedostatek vitamínu C</vt:lpstr>
      <vt:lpstr>Ztráta účinku vitaminu C</vt:lpstr>
      <vt:lpstr>B – komplex – vlastnosti, význam pro tělo</vt:lpstr>
      <vt:lpstr>Projevy nedostatku vitamínů B</vt:lpstr>
      <vt:lpstr>Vitaminy rozpustné v tucích</vt:lpstr>
      <vt:lpstr>Vitaminy rozpustné v tucích</vt:lpstr>
      <vt:lpstr>VITAMIN D</vt:lpstr>
      <vt:lpstr>Vliv vitaminu D</vt:lpstr>
      <vt:lpstr>VITAMIN E</vt:lpstr>
      <vt:lpstr>VLIV VITAMINU E</vt:lpstr>
      <vt:lpstr>VITAMIN K</vt:lpstr>
      <vt:lpstr>VLIV VITAMINU K</vt:lpstr>
      <vt:lpstr>VITAMIN A  a KAROTEN</vt:lpstr>
      <vt:lpstr>VLIV VITAMINU A  a KAROTENU</vt:lpstr>
      <vt:lpstr>VITAMINY ROZPUSTNÉ V TUCÍCH   (zápis)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Dagmar Hegrová</dc:creator>
  <cp:lastModifiedBy>Dagmar Hegrová</cp:lastModifiedBy>
  <cp:revision>47</cp:revision>
  <dcterms:created xsi:type="dcterms:W3CDTF">2021-03-03T11:32:32Z</dcterms:created>
  <dcterms:modified xsi:type="dcterms:W3CDTF">2021-03-17T18:39:22Z</dcterms:modified>
</cp:coreProperties>
</file>